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04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85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220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281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3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409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661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388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900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452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61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77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FB69-38CB-4171-B2F5-2AD25864D4C4}" type="datetimeFigureOut">
              <a:rPr lang="ar-SA" smtClean="0"/>
              <a:t>27/12/36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B850A-D035-460E-A23B-800105DB55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693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الفقرة الأولى 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latin typeface="Times New Roman"/>
                <a:ea typeface="Calibri"/>
                <a:cs typeface="Arial"/>
              </a:rPr>
              <a:t>     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No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subjects of France, Holland, or even Persia are </a:t>
            </a:r>
            <a:r>
              <a:rPr lang="en-US" sz="2800" b="1" u="sng" dirty="0">
                <a:latin typeface="Times New Roman"/>
                <a:ea typeface="Calibri"/>
                <a:cs typeface="Arial"/>
              </a:rPr>
              <a:t>permitted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to leave their homes for the </a:t>
            </a:r>
            <a:r>
              <a:rPr lang="en-US" sz="2800" b="1" u="sng" dirty="0">
                <a:latin typeface="Times New Roman"/>
                <a:ea typeface="Calibri"/>
                <a:cs typeface="Arial"/>
              </a:rPr>
              <a:t>pilgrimage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without obtaining the permission of their </a:t>
            </a:r>
            <a:r>
              <a:rPr lang="en-US" sz="2800" b="1" u="sng" dirty="0">
                <a:latin typeface="Times New Roman"/>
                <a:ea typeface="Calibri"/>
                <a:cs typeface="Arial"/>
              </a:rPr>
              <a:t>respective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Governments given by means of </a:t>
            </a:r>
            <a:r>
              <a:rPr lang="en-US" sz="2800" b="1" u="sng" dirty="0">
                <a:latin typeface="Times New Roman"/>
                <a:ea typeface="Calibri"/>
                <a:cs typeface="Arial"/>
              </a:rPr>
              <a:t>passports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.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</a:t>
            </a:r>
            <a:endParaRPr lang="ar-SA" sz="2400" dirty="0" smtClean="0"/>
          </a:p>
          <a:p>
            <a:r>
              <a:rPr lang="ar-SA" sz="2800" dirty="0" smtClean="0"/>
              <a:t>مسموح به              </a:t>
            </a:r>
            <a:r>
              <a:rPr lang="en-US" sz="2800" dirty="0" smtClean="0">
                <a:effectLst/>
              </a:rPr>
              <a:t>permitted</a:t>
            </a:r>
            <a:r>
              <a:rPr lang="ar-SA" sz="2800" dirty="0" smtClean="0">
                <a:effectLst/>
              </a:rPr>
              <a:t>- </a:t>
            </a:r>
            <a:endParaRPr lang="en-US" sz="2800" dirty="0" smtClean="0">
              <a:effectLst/>
            </a:endParaRPr>
          </a:p>
          <a:p>
            <a:r>
              <a:rPr lang="en-US" sz="28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Respective</a:t>
            </a:r>
            <a:r>
              <a:rPr lang="ar-SA" sz="28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   خاص ب – مختص  - </a:t>
            </a:r>
            <a:endParaRPr lang="ar-SA" sz="2800" dirty="0" smtClean="0"/>
          </a:p>
          <a:p>
            <a:r>
              <a:rPr lang="en-US" sz="2800" dirty="0"/>
              <a:t>pilgrimage </a:t>
            </a:r>
            <a:r>
              <a:rPr lang="ar-SA" sz="2800" dirty="0" smtClean="0"/>
              <a:t> :         حج</a:t>
            </a:r>
            <a:r>
              <a:rPr lang="ar-SA" sz="2800" dirty="0"/>
              <a:t>, سفر, رحلة طويلة, زيارة أماكن </a:t>
            </a:r>
            <a:r>
              <a:rPr lang="ar-SA" sz="2800" dirty="0" smtClean="0"/>
              <a:t>مقدسة</a:t>
            </a:r>
            <a:endParaRPr lang="en-US" sz="2800" dirty="0"/>
          </a:p>
          <a:p>
            <a:pPr marL="0" indent="0" rtl="0">
              <a:buNone/>
            </a:pPr>
            <a:r>
              <a:rPr lang="en-US" sz="2800" dirty="0" smtClean="0"/>
              <a:t> </a:t>
            </a:r>
            <a:r>
              <a:rPr lang="ar-SA" sz="2800" dirty="0" smtClean="0"/>
              <a:t> اذن أو تصريح أو رخصة </a:t>
            </a:r>
            <a:r>
              <a:rPr lang="en-US" sz="2800" dirty="0" smtClean="0"/>
              <a:t>      permission</a:t>
            </a:r>
            <a:endParaRPr lang="en-US" sz="2800" dirty="0"/>
          </a:p>
          <a:p>
            <a:r>
              <a:rPr lang="ar-SA" sz="2800" dirty="0" smtClean="0"/>
              <a:t>ترجمة الفقرة : لن يسمح لأى فرد من رعايا فرنسا أو هولندا أو حتى من بلاد فارس مغادرة منازلهم لأداء فريضة الحج دون الحصول على إذن ويتمثل ذلك في صورة جواز السفر 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560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الفقرة الثانية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l"/>
            <a:r>
              <a:rPr lang="en-US" sz="2400" b="1" dirty="0" smtClean="0">
                <a:latin typeface="Times New Roman"/>
                <a:ea typeface="Calibri"/>
              </a:rPr>
              <a:t>    The Netherlands Government</a:t>
            </a:r>
            <a:r>
              <a:rPr lang="en-US" sz="2400" dirty="0" smtClean="0">
                <a:latin typeface="Times New Roman"/>
                <a:ea typeface="Calibri"/>
              </a:rPr>
              <a:t>, before granting leave, insists on every applicant giving a </a:t>
            </a:r>
            <a:r>
              <a:rPr lang="en-US" sz="2400" b="1" u="sng" dirty="0" smtClean="0">
                <a:latin typeface="Times New Roman"/>
                <a:ea typeface="Calibri"/>
              </a:rPr>
              <a:t>satisfactory guarantee</a:t>
            </a:r>
            <a:r>
              <a:rPr lang="en-US" sz="2400" dirty="0" smtClean="0">
                <a:latin typeface="Times New Roman"/>
                <a:ea typeface="Calibri"/>
              </a:rPr>
              <a:t> that he not only </a:t>
            </a:r>
            <a:r>
              <a:rPr lang="en-US" sz="2400" u="sng" dirty="0" smtClean="0">
                <a:latin typeface="Times New Roman"/>
                <a:ea typeface="Calibri"/>
              </a:rPr>
              <a:t>possesses</a:t>
            </a:r>
            <a:r>
              <a:rPr lang="en-US" sz="2400" dirty="0" smtClean="0">
                <a:latin typeface="Times New Roman"/>
                <a:ea typeface="Calibri"/>
              </a:rPr>
              <a:t> the means to enable him to go and return, but that he leaves for his family, or those depending on    him, </a:t>
            </a:r>
            <a:r>
              <a:rPr lang="en-US" sz="2400" b="1" u="sng" dirty="0" smtClean="0">
                <a:latin typeface="Times New Roman"/>
                <a:ea typeface="Calibri"/>
              </a:rPr>
              <a:t>sufficient</a:t>
            </a:r>
            <a:r>
              <a:rPr lang="en-US" sz="2400" dirty="0" smtClean="0">
                <a:latin typeface="Times New Roman"/>
                <a:ea typeface="Calibri"/>
              </a:rPr>
              <a:t> to maintain them during his absence</a:t>
            </a:r>
            <a:r>
              <a:rPr lang="en-US" dirty="0" smtClean="0">
                <a:latin typeface="Times New Roman"/>
                <a:ea typeface="Calibri"/>
              </a:rPr>
              <a:t>. </a:t>
            </a:r>
            <a:endParaRPr lang="ar-SA" dirty="0" smtClean="0">
              <a:latin typeface="Times New Roman"/>
              <a:ea typeface="Calibri"/>
            </a:endParaRPr>
          </a:p>
          <a:p>
            <a:pPr algn="l"/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كاف  - واف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   sufficient </a:t>
            </a:r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يملك أو امتلك ، احتفظ  :  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Possesses</a:t>
            </a:r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  </a:t>
            </a:r>
          </a:p>
          <a:p>
            <a:pPr algn="l"/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ضمان ،   ضمانة  - ك فيل -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guarantee </a:t>
            </a:r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     مرض    :  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satisfactory  </a:t>
            </a:r>
            <a:r>
              <a:rPr lang="ar-SA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ترجمة </a:t>
            </a:r>
            <a:r>
              <a:rPr lang="ar-SA" sz="2400" b="1" dirty="0" smtClean="0">
                <a:solidFill>
                  <a:prstClr val="black"/>
                </a:solidFill>
                <a:latin typeface="Times New Roman"/>
                <a:ea typeface="Calibri"/>
              </a:rPr>
              <a:t>الفقرة   : وقبل منح تصريح السفر كانت الحكومة الهولندية تصر على أن يتقدم كل حاج بإعطاء ضمانة مرضية أنه ليس فقط يملك الوسائل اللازمة التى تمكنه من الذهاب والعودة ، ولكن أيضا ترك لأسرته التى يعولها ما يكفيهم للعيش خلال فترة  غيابه .                                                             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3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الفقرة الثالثة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dirty="0">
                <a:latin typeface="Times New Roman"/>
                <a:ea typeface="Calibri"/>
                <a:cs typeface="Arial"/>
              </a:rPr>
              <a:t>I am not acquainted with the 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restrictions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imposed by the French Government, but I am informed that the number allowed to proceed yearly is limited, and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        </a:t>
            </a:r>
            <a:r>
              <a:rPr lang="en-US" sz="2800" b="1" dirty="0" smtClean="0">
                <a:latin typeface="Times New Roman"/>
                <a:ea typeface="Calibri"/>
                <a:cs typeface="Arial"/>
              </a:rPr>
              <a:t>occasionally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leave is altogether 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withheld</a:t>
            </a:r>
            <a:r>
              <a:rPr lang="en-US" dirty="0">
                <a:latin typeface="Times New Roman"/>
                <a:ea typeface="Calibri"/>
                <a:cs typeface="Arial"/>
              </a:rPr>
              <a:t>.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restrictions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</a:t>
            </a:r>
            <a:r>
              <a:rPr lang="ar-SA" sz="28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:قيود   ، (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occasionally      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أحيانا )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</a:t>
            </a:r>
            <a:endParaRPr lang="en-US" sz="2800" b="1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algn="l"/>
            <a:r>
              <a:rPr lang="ar-SA" sz="2800" dirty="0">
                <a:solidFill>
                  <a:prstClr val="black"/>
                </a:solidFill>
                <a:latin typeface="Times New Roman"/>
                <a:ea typeface="Calibri"/>
              </a:rPr>
              <a:t>حجب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    withheld           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ترجمة الفقرة :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أنا لست على بينة من القيود التى تفرضها الحكومة الفرنسية ، لكن بلغنى أنا العدد المسموح به لأداء فريضة الحج محدود سنويا ويترك أحيانا أو ( تعرف – مطلع – ملم ب 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acquainted </a:t>
            </a:r>
            <a:r>
              <a:rPr lang="ar-SA" sz="28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) 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يحجب .    </a:t>
            </a:r>
            <a:r>
              <a:rPr lang="ar-SA" sz="28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63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dirty="0" smtClean="0"/>
              <a:t>الفقرة الرابعة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/>
                <a:ea typeface="Calibri"/>
              </a:rPr>
              <a:t>To the Persians it is hardly necessary to </a:t>
            </a:r>
            <a:r>
              <a:rPr lang="en-US" b="1" u="sng" dirty="0">
                <a:latin typeface="Times New Roman"/>
                <a:ea typeface="Calibri"/>
              </a:rPr>
              <a:t>refer</a:t>
            </a:r>
            <a:r>
              <a:rPr lang="en-US" dirty="0">
                <a:latin typeface="Times New Roman"/>
                <a:ea typeface="Calibri"/>
              </a:rPr>
              <a:t>, as the </a:t>
            </a:r>
            <a:r>
              <a:rPr lang="en-US" b="1" u="sng" dirty="0">
                <a:latin typeface="Times New Roman"/>
                <a:ea typeface="Calibri"/>
              </a:rPr>
              <a:t>greatest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b="1" u="sng" dirty="0">
                <a:latin typeface="Times New Roman"/>
                <a:ea typeface="Calibri"/>
              </a:rPr>
              <a:t>leeches</a:t>
            </a:r>
            <a:r>
              <a:rPr lang="en-US" dirty="0">
                <a:latin typeface="Times New Roman"/>
                <a:ea typeface="Calibri"/>
              </a:rPr>
              <a:t> on their </a:t>
            </a:r>
            <a:r>
              <a:rPr lang="en-US" b="1" u="sng" dirty="0">
                <a:latin typeface="Times New Roman"/>
                <a:ea typeface="Calibri"/>
              </a:rPr>
              <a:t>resources</a:t>
            </a:r>
            <a:r>
              <a:rPr lang="en-US" dirty="0">
                <a:latin typeface="Times New Roman"/>
                <a:ea typeface="Calibri"/>
              </a:rPr>
              <a:t> are their own </a:t>
            </a:r>
            <a:r>
              <a:rPr lang="en-US" b="1" u="sng" dirty="0">
                <a:latin typeface="Times New Roman"/>
                <a:ea typeface="Calibri"/>
              </a:rPr>
              <a:t>authorities</a:t>
            </a:r>
            <a:r>
              <a:rPr lang="en-US" dirty="0">
                <a:latin typeface="Times New Roman"/>
                <a:ea typeface="Calibri"/>
              </a:rPr>
              <a:t>, and only those who are well off attempt the </a:t>
            </a:r>
            <a:r>
              <a:rPr lang="en-US" b="1" u="sng" dirty="0">
                <a:latin typeface="Times New Roman"/>
                <a:ea typeface="Calibri"/>
              </a:rPr>
              <a:t>journey</a:t>
            </a:r>
            <a:r>
              <a:rPr lang="en-US" dirty="0" smtClean="0">
                <a:latin typeface="Times New Roman"/>
                <a:ea typeface="Calibri"/>
              </a:rPr>
              <a:t>.</a:t>
            </a:r>
            <a:r>
              <a:rPr lang="ar-SA" dirty="0" smtClean="0">
                <a:latin typeface="Times New Roman"/>
                <a:ea typeface="Calibri"/>
              </a:rPr>
              <a:t> </a:t>
            </a:r>
          </a:p>
          <a:p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</a:rPr>
              <a:t>Refer</a:t>
            </a:r>
            <a:r>
              <a:rPr lang="ar-SA" b="1" dirty="0" smtClean="0">
                <a:solidFill>
                  <a:prstClr val="black"/>
                </a:solidFill>
                <a:latin typeface="Times New Roman"/>
                <a:ea typeface="Calibri"/>
              </a:rPr>
              <a:t>: أشار ، أحال   -  (       </a:t>
            </a:r>
          </a:p>
          <a:p>
            <a:r>
              <a:rPr lang="ar-SA" b="1" dirty="0" smtClean="0">
                <a:solidFill>
                  <a:prstClr val="black"/>
                </a:solidFill>
                <a:latin typeface="Times New Roman"/>
              </a:rPr>
              <a:t>ترجمة الفقرة : أما عن الفرس فإنه يكاد يكون من الضرورى الإشارة إلى أن أعظم ما يستنزف الموارد هي السلطات الخاصة بهم ، و كذلك أولئك الذين باستطاعتهم القيام بهذه الرحلة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23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الفقرة الخامسة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2800" dirty="0">
                <a:latin typeface="Times New Roman"/>
                <a:ea typeface="Calibri"/>
              </a:rPr>
              <a:t>From India hundreds, I may say </a:t>
            </a:r>
            <a:r>
              <a:rPr lang="en-US" sz="2800" b="1" u="sng" dirty="0">
                <a:latin typeface="Times New Roman"/>
                <a:ea typeface="Calibri"/>
              </a:rPr>
              <a:t>thousands</a:t>
            </a:r>
            <a:r>
              <a:rPr lang="en-US" sz="2800" dirty="0">
                <a:latin typeface="Times New Roman"/>
                <a:ea typeface="Calibri"/>
              </a:rPr>
              <a:t>, of pilgrims, male and female, </a:t>
            </a:r>
            <a:r>
              <a:rPr lang="en-US" sz="2800" dirty="0" smtClean="0">
                <a:latin typeface="Times New Roman"/>
                <a:ea typeface="Calibri"/>
              </a:rPr>
              <a:t> </a:t>
            </a:r>
            <a:r>
              <a:rPr lang="ar-SA" sz="2800" dirty="0" smtClean="0">
                <a:latin typeface="Times New Roman"/>
                <a:ea typeface="Calibri"/>
              </a:rPr>
              <a:t> </a:t>
            </a:r>
            <a:r>
              <a:rPr lang="en-US" sz="2800" b="1" u="sng" dirty="0" smtClean="0">
                <a:latin typeface="Times New Roman"/>
                <a:ea typeface="Calibri"/>
              </a:rPr>
              <a:t>adults</a:t>
            </a:r>
            <a:r>
              <a:rPr lang="en-US" sz="2800" dirty="0" smtClean="0">
                <a:latin typeface="Times New Roman"/>
                <a:ea typeface="Calibri"/>
              </a:rPr>
              <a:t> and </a:t>
            </a:r>
            <a:r>
              <a:rPr lang="en-US" sz="2800" dirty="0">
                <a:latin typeface="Times New Roman"/>
                <a:ea typeface="Calibri"/>
              </a:rPr>
              <a:t>children, yearly arrive in Jeddah, whose means have been all but </a:t>
            </a:r>
            <a:r>
              <a:rPr lang="en-US" sz="2800" b="1" u="sng" dirty="0">
                <a:latin typeface="Times New Roman"/>
                <a:ea typeface="Calibri"/>
              </a:rPr>
              <a:t>exhausted</a:t>
            </a:r>
            <a:r>
              <a:rPr lang="en-US" sz="2800" dirty="0">
                <a:latin typeface="Times New Roman"/>
                <a:ea typeface="Calibri"/>
              </a:rPr>
              <a:t> in paying the passage from </a:t>
            </a:r>
            <a:r>
              <a:rPr lang="en-US" sz="2800" u="sng" dirty="0">
                <a:latin typeface="Times New Roman"/>
                <a:ea typeface="Calibri"/>
              </a:rPr>
              <a:t>Bombay</a:t>
            </a:r>
            <a:r>
              <a:rPr lang="en-US" sz="2800" dirty="0">
                <a:latin typeface="Times New Roman"/>
                <a:ea typeface="Calibri"/>
              </a:rPr>
              <a:t>, and who are </a:t>
            </a:r>
            <a:r>
              <a:rPr lang="en-US" sz="2800" b="1" u="sng" dirty="0">
                <a:latin typeface="Times New Roman"/>
                <a:ea typeface="Calibri"/>
              </a:rPr>
              <a:t>consequently</a:t>
            </a:r>
            <a:r>
              <a:rPr lang="en-US" sz="2800" dirty="0">
                <a:latin typeface="Times New Roman"/>
                <a:ea typeface="Calibri"/>
              </a:rPr>
              <a:t> destitute from the day of </a:t>
            </a:r>
            <a:r>
              <a:rPr lang="ar-SA" sz="2800" dirty="0" smtClean="0">
                <a:latin typeface="Times New Roman"/>
                <a:ea typeface="Calibri"/>
              </a:rPr>
              <a:t>.</a:t>
            </a:r>
          </a:p>
          <a:p>
            <a:pPr algn="l"/>
            <a:r>
              <a:rPr lang="ar-SA" sz="2800" dirty="0" smtClean="0">
                <a:latin typeface="Times New Roman"/>
                <a:ea typeface="Calibri"/>
              </a:rPr>
              <a:t> </a:t>
            </a:r>
            <a:r>
              <a:rPr lang="en-US" sz="2800" dirty="0" smtClean="0">
                <a:latin typeface="Times New Roman"/>
                <a:ea typeface="Calibri"/>
              </a:rPr>
              <a:t>landing</a:t>
            </a:r>
            <a:endParaRPr lang="ar-SA" sz="2800" dirty="0"/>
          </a:p>
          <a:p>
            <a:pPr algn="l"/>
            <a:r>
              <a:rPr lang="en-US" sz="2800" dirty="0" smtClean="0">
                <a:latin typeface="Times New Roman"/>
                <a:ea typeface="Calibri"/>
              </a:rPr>
              <a:t>      </a:t>
            </a:r>
            <a:r>
              <a:rPr lang="ar-SA" sz="2800" dirty="0" smtClean="0">
                <a:latin typeface="Times New Roman"/>
                <a:ea typeface="Calibri"/>
              </a:rPr>
              <a:t>ترجمة الفقرة : المئات من الهند ، وإن جاز لي أن أقول الآلاف من الحجاج من الذكور والإناث ، والكبار والأطفال  يصلون سنويا إلى جدة ، هؤلاء قد استنفدت وسائلهم جميعا بداية من دفعهم للمرور من بومباى ، وهؤلاء بالتالي من المعوزين من يوم الوصول .</a:t>
            </a:r>
          </a:p>
          <a:p>
            <a:pPr algn="l"/>
            <a:r>
              <a:rPr lang="en-US" sz="28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Adults</a:t>
            </a:r>
            <a:r>
              <a:rPr lang="ar-SA" sz="28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كبار –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)   </a:t>
            </a:r>
            <a:r>
              <a:rPr lang="ar-SA" sz="28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استنفدت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consequently   - exhausted</a:t>
            </a:r>
            <a:r>
              <a:rPr lang="ar-SA" sz="2800" b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 بناء على ذلك   أو هكذا أو بالتالي    </a:t>
            </a:r>
            <a:r>
              <a:rPr lang="ar-SA" sz="2800" dirty="0" smtClean="0">
                <a:latin typeface="Times New Roman"/>
                <a:ea typeface="Calibri"/>
              </a:rPr>
              <a:t>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7370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dirty="0" smtClean="0"/>
              <a:t>الفقرة السادسة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u="sng" dirty="0" smtClean="0">
                <a:latin typeface="Times New Roman"/>
                <a:ea typeface="Calibri"/>
                <a:cs typeface="Arial"/>
              </a:rPr>
              <a:t>Rich Mussulman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 Indians generally arm themselves with a letter of </a:t>
            </a:r>
            <a:r>
              <a:rPr lang="en-US" sz="2800" b="1" u="sng" dirty="0" smtClean="0">
                <a:latin typeface="Times New Roman"/>
                <a:ea typeface="Calibri"/>
                <a:cs typeface="Arial"/>
              </a:rPr>
              <a:t>introduction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and </a:t>
            </a:r>
            <a:r>
              <a:rPr lang="en-US" sz="2800" b="1" u="sng" dirty="0" smtClean="0">
                <a:latin typeface="Times New Roman"/>
                <a:ea typeface="Calibri"/>
                <a:cs typeface="Arial"/>
              </a:rPr>
              <a:t>recommendation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 from some officer in India, and, so armed, obtain </a:t>
            </a:r>
            <a:r>
              <a:rPr lang="ar-SA" sz="2800" dirty="0" smtClean="0">
                <a:latin typeface="Times New Roman"/>
                <a:ea typeface="Calibri"/>
                <a:cs typeface="Arial"/>
              </a:rPr>
              <a:t>   </a:t>
            </a:r>
            <a:r>
              <a:rPr lang="en-US" sz="2800" b="1" u="sng" dirty="0" smtClean="0">
                <a:latin typeface="Times New Roman"/>
                <a:ea typeface="Calibri"/>
                <a:cs typeface="Arial"/>
              </a:rPr>
              <a:t>Consular aid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and </a:t>
            </a:r>
            <a:r>
              <a:rPr lang="en-US" sz="2800" b="1" u="sng" dirty="0" smtClean="0">
                <a:latin typeface="Times New Roman"/>
                <a:ea typeface="Calibri"/>
                <a:cs typeface="Arial"/>
              </a:rPr>
              <a:t>protection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.</a:t>
            </a:r>
            <a:r>
              <a:rPr lang="ar-SA" sz="2800" dirty="0">
                <a:latin typeface="Times New Roman"/>
                <a:ea typeface="Calibri"/>
              </a:rPr>
              <a:t> </a:t>
            </a:r>
            <a:endParaRPr lang="ar-SA" sz="2800" dirty="0" smtClean="0">
              <a:latin typeface="Times New Roman"/>
              <a:ea typeface="Calibri"/>
            </a:endParaRPr>
          </a:p>
          <a:p>
            <a:pPr algn="l"/>
            <a:r>
              <a:rPr lang="ar-SA" sz="2800" dirty="0" smtClean="0">
                <a:latin typeface="Times New Roman"/>
                <a:ea typeface="Calibri"/>
              </a:rPr>
              <a:t>الترجمة </a:t>
            </a:r>
            <a:r>
              <a:rPr lang="ar-SA" sz="2800" dirty="0">
                <a:latin typeface="Times New Roman"/>
                <a:ea typeface="Calibri"/>
              </a:rPr>
              <a:t>: المسلمين الأغنياء من الهنود </a:t>
            </a:r>
            <a:r>
              <a:rPr lang="ar-SA" sz="2800" dirty="0" smtClean="0">
                <a:latin typeface="Times New Roman"/>
                <a:ea typeface="Calibri"/>
              </a:rPr>
              <a:t>عامة يسلحون أنفسهم بخطابات مقدمة وتوصيات من بعض الضباط في الهند . مما يساعدهم في الحصول على المساعدات القنصلية والحماية .  ( مقدمة – مدخل   توصية ، تزكية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recommendation</a:t>
            </a:r>
            <a:r>
              <a:rPr lang="ar-SA" sz="28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ar-SA" sz="2800" dirty="0" smtClean="0">
                <a:latin typeface="Times New Roman"/>
                <a:ea typeface="Calibri"/>
              </a:rPr>
              <a:t>– عرض   </a:t>
            </a:r>
            <a:r>
              <a:rPr lang="en-US" sz="2800" dirty="0" smtClean="0">
                <a:latin typeface="Times New Roman"/>
                <a:ea typeface="Calibri"/>
              </a:rPr>
              <a:t>Introduction</a:t>
            </a:r>
            <a:r>
              <a:rPr lang="ar-SA" sz="2800" dirty="0" smtClean="0">
                <a:latin typeface="Times New Roman"/>
                <a:ea typeface="Calibri"/>
              </a:rPr>
              <a:t> 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15127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566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الفقرة الأولى </vt:lpstr>
      <vt:lpstr>الفقرة الثانية </vt:lpstr>
      <vt:lpstr>الفقرة الثالثة </vt:lpstr>
      <vt:lpstr> الفقرة الرابعة </vt:lpstr>
      <vt:lpstr>الفقرة الخامسة </vt:lpstr>
      <vt:lpstr> الفقرة السادسة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khalednaghia</dc:creator>
  <cp:lastModifiedBy>khalednaghia</cp:lastModifiedBy>
  <cp:revision>21</cp:revision>
  <dcterms:created xsi:type="dcterms:W3CDTF">2015-10-08T20:29:49Z</dcterms:created>
  <dcterms:modified xsi:type="dcterms:W3CDTF">2015-10-10T08:35:17Z</dcterms:modified>
</cp:coreProperties>
</file>